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6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2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.xml.rels" ContentType="application/vnd.openxmlformats-package.relationships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media/image15.jpeg" ContentType="image/jpeg"/>
  <Override PartName="/ppt/media/image14.jpeg" ContentType="image/jpeg"/>
  <Override PartName="/ppt/media/image11.jpeg" ContentType="image/jpeg"/>
  <Override PartName="/ppt/media/image8.png" ContentType="image/png"/>
  <Override PartName="/ppt/media/image16.tif" ContentType="image/tif"/>
  <Override PartName="/ppt/media/image13.jpeg" ContentType="image/jpeg"/>
  <Override PartName="/ppt/media/image12.jpeg" ContentType="image/jpeg"/>
  <Override PartName="/ppt/media/image7.png" ContentType="image/png"/>
  <Override PartName="/ppt/media/image6.png" ContentType="image/png"/>
  <Override PartName="/ppt/media/image10.jpeg" ContentType="image/jpeg"/>
  <Override PartName="/ppt/media/image5.png" ContentType="image/png"/>
  <Override PartName="/ppt/media/image4.jpeg" ContentType="image/jpeg"/>
  <Override PartName="/ppt/media/image9.jpeg" ContentType="image/jpeg"/>
  <Override PartName="/ppt/media/image3.png" ContentType="image/png"/>
  <Override PartName="/ppt/media/image2.png" ContentType="image/png"/>
  <Override PartName="/ppt/media/image1.jpeg" ContentType="image/jpe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7" name="" descr=""/>
          <p:cNvPicPr/>
          <p:nvPr/>
        </p:nvPicPr>
        <p:blipFill>
          <a:blip r:embed="rId2"/>
          <a:stretch/>
        </p:blipFill>
        <p:spPr>
          <a:xfrm>
            <a:off x="1734480" y="1599840"/>
            <a:ext cx="5673960" cy="4525560"/>
          </a:xfrm>
          <a:prstGeom prst="rect">
            <a:avLst/>
          </a:prstGeom>
          <a:ln>
            <a:noFill/>
          </a:ln>
        </p:spPr>
      </p:pic>
      <p:pic>
        <p:nvPicPr>
          <p:cNvPr id="38" name="" descr=""/>
          <p:cNvPicPr/>
          <p:nvPr/>
        </p:nvPicPr>
        <p:blipFill>
          <a:blip r:embed="rId3"/>
          <a:stretch/>
        </p:blipFill>
        <p:spPr>
          <a:xfrm>
            <a:off x="1734480" y="1599840"/>
            <a:ext cx="567396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6" name="" descr=""/>
          <p:cNvPicPr/>
          <p:nvPr/>
        </p:nvPicPr>
        <p:blipFill>
          <a:blip r:embed="rId2"/>
          <a:stretch/>
        </p:blipFill>
        <p:spPr>
          <a:xfrm>
            <a:off x="1734480" y="1599840"/>
            <a:ext cx="5673960" cy="4525560"/>
          </a:xfrm>
          <a:prstGeom prst="rect">
            <a:avLst/>
          </a:prstGeom>
          <a:ln>
            <a:noFill/>
          </a:ln>
        </p:spPr>
      </p:pic>
      <p:pic>
        <p:nvPicPr>
          <p:cNvPr id="77" name="" descr=""/>
          <p:cNvPicPr/>
          <p:nvPr/>
        </p:nvPicPr>
        <p:blipFill>
          <a:blip r:embed="rId3"/>
          <a:stretch/>
        </p:blipFill>
        <p:spPr>
          <a:xfrm>
            <a:off x="1734480" y="1599840"/>
            <a:ext cx="5673960" cy="452556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Click to edit the title text formatClick to edit Master title style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8b8b8b"/>
                </a:solidFill>
                <a:latin typeface="Calibri"/>
              </a:rPr>
              <a:t>8/6/15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A8D44DB0-423B-46B4-934E-41C66E9DD328}" type="slidenum">
              <a:rPr lang="en-US" sz="1200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3200"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400"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000"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alibri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Click to edit the title text formatClick to edit Master title style</a:t>
            </a:r>
            <a:endParaRPr/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3200" strike="noStrike">
                <a:solidFill>
                  <a:srgbClr val="000000"/>
                </a:solidFill>
                <a:latin typeface="Calibri"/>
              </a:rPr>
              <a:t>Seventh Outline LevelClick to edit Master text styles</a:t>
            </a:r>
            <a:endParaRPr/>
          </a:p>
          <a:p>
            <a:pPr lvl="1">
              <a:lnSpc>
                <a:spcPct val="100000"/>
              </a:lnSpc>
              <a:buFont typeface="Arial"/>
              <a:buChar char="–"/>
            </a:pPr>
            <a:r>
              <a:rPr lang="en-US" sz="2800" strike="noStrike">
                <a:solidFill>
                  <a:srgbClr val="000000"/>
                </a:solidFill>
                <a:latin typeface="Calibri"/>
              </a:rPr>
              <a:t>Second level</a:t>
            </a:r>
            <a:endParaRPr/>
          </a:p>
          <a:p>
            <a:pPr lvl="2">
              <a:lnSpc>
                <a:spcPct val="100000"/>
              </a:lnSpc>
              <a:buFont typeface="Arial"/>
              <a:buChar char="•"/>
            </a:pPr>
            <a:r>
              <a:rPr lang="en-US" sz="2400" strike="noStrike">
                <a:solidFill>
                  <a:srgbClr val="000000"/>
                </a:solidFill>
                <a:latin typeface="Calibri"/>
              </a:rPr>
              <a:t>Third level</a:t>
            </a:r>
            <a:endParaRPr/>
          </a:p>
          <a:p>
            <a:pPr lvl="3">
              <a:lnSpc>
                <a:spcPct val="100000"/>
              </a:lnSpc>
              <a:buFont typeface="Arial"/>
              <a:buChar char="–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Fourth level</a:t>
            </a:r>
            <a:endParaRPr/>
          </a:p>
          <a:p>
            <a:pPr lvl="4">
              <a:lnSpc>
                <a:spcPct val="100000"/>
              </a:lnSpc>
              <a:buFont typeface="Arial"/>
              <a:buChar char="»"/>
            </a:pPr>
            <a:r>
              <a:rPr lang="en-US" sz="2000" strike="noStrike">
                <a:solidFill>
                  <a:srgbClr val="000000"/>
                </a:solidFill>
                <a:latin typeface="Calibri"/>
              </a:rPr>
              <a:t>Fifth level</a:t>
            </a:r>
            <a:endParaRPr/>
          </a:p>
        </p:txBody>
      </p:sp>
      <p:sp>
        <p:nvSpPr>
          <p:cNvPr id="41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lang="en-US" sz="1200" strike="noStrike">
                <a:solidFill>
                  <a:srgbClr val="8b8b8b"/>
                </a:solidFill>
                <a:latin typeface="Calibri"/>
              </a:rPr>
              <a:t>8/6/15</a:t>
            </a:r>
            <a:endParaRPr/>
          </a:p>
        </p:txBody>
      </p:sp>
      <p:sp>
        <p:nvSpPr>
          <p:cNvPr id="42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3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</p:spPr>
        <p:txBody>
          <a:bodyPr anchor="ctr"/>
          <a:p>
            <a:pPr algn="r">
              <a:lnSpc>
                <a:spcPct val="100000"/>
              </a:lnSpc>
            </a:pPr>
            <a:fld id="{0E49FA1D-CB4F-4A9A-81BF-DDC83410231F}" type="slidenum">
              <a:rPr lang="en-US" sz="1200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6.tif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Shape 1"/>
          <p:cNvSpPr txBox="1"/>
          <p:nvPr/>
        </p:nvSpPr>
        <p:spPr>
          <a:xfrm>
            <a:off x="0" y="2325600"/>
            <a:ext cx="9143640" cy="146952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5400" strike="noStrike">
                <a:solidFill>
                  <a:srgbClr val="000000"/>
                </a:solidFill>
                <a:latin typeface="Cinzel Decorative Regular"/>
              </a:rPr>
              <a:t>Vocation Lessons</a:t>
            </a:r>
            <a:endParaRPr/>
          </a:p>
        </p:txBody>
      </p:sp>
      <p:sp>
        <p:nvSpPr>
          <p:cNvPr id="79" name="CustomShape 2"/>
          <p:cNvSpPr/>
          <p:nvPr/>
        </p:nvSpPr>
        <p:spPr>
          <a:xfrm>
            <a:off x="1152720" y="3712320"/>
            <a:ext cx="6638040" cy="938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i="1" lang="en-US" sz="3200" strike="noStrike">
                <a:solidFill>
                  <a:srgbClr val="000000"/>
                </a:solidFill>
                <a:latin typeface="Palatino Linotype"/>
              </a:rPr>
              <a:t>Helping Catholic Students 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3200" strike="noStrike">
                <a:solidFill>
                  <a:srgbClr val="000000"/>
                </a:solidFill>
                <a:latin typeface="Palatino Linotype"/>
              </a:rPr>
              <a:t>Remain Open to God’s Call</a:t>
            </a:r>
            <a:endParaRPr/>
          </a:p>
        </p:txBody>
      </p:sp>
      <p:sp>
        <p:nvSpPr>
          <p:cNvPr id="80" name="CustomShape 3"/>
          <p:cNvSpPr/>
          <p:nvPr/>
        </p:nvSpPr>
        <p:spPr>
          <a:xfrm>
            <a:off x="2778120" y="283680"/>
            <a:ext cx="184320" cy="36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CustomShape 4"/>
          <p:cNvSpPr/>
          <p:nvPr/>
        </p:nvSpPr>
        <p:spPr>
          <a:xfrm>
            <a:off x="1325520" y="5397840"/>
            <a:ext cx="6638040" cy="75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i="1" lang="en-US" sz="2000" strike="noStrike">
                <a:solidFill>
                  <a:srgbClr val="17375e"/>
                </a:solidFill>
                <a:latin typeface="Palatino Linotype"/>
              </a:rPr>
              <a:t>Published by Vianney Vocations</a:t>
            </a:r>
            <a:endParaRPr/>
          </a:p>
        </p:txBody>
      </p:sp>
      <p:pic>
        <p:nvPicPr>
          <p:cNvPr id="82" name="Picture 11" descr=""/>
          <p:cNvPicPr/>
          <p:nvPr/>
        </p:nvPicPr>
        <p:blipFill>
          <a:blip r:embed="rId1"/>
          <a:stretch/>
        </p:blipFill>
        <p:spPr>
          <a:xfrm>
            <a:off x="2311920" y="435960"/>
            <a:ext cx="4139280" cy="2967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CustomShape 1"/>
          <p:cNvSpPr/>
          <p:nvPr/>
        </p:nvSpPr>
        <p:spPr>
          <a:xfrm>
            <a:off x="4155480" y="630000"/>
            <a:ext cx="4602240" cy="486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/>
          <a:p>
            <a:pPr algn="ctr"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Palatino Linotype"/>
              </a:rPr>
              <a:t>Vocation Lessons is a curriculum supplement for K-12 religion classes.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en-US" sz="3200" strike="noStrike">
                <a:solidFill>
                  <a:srgbClr val="000000"/>
                </a:solidFill>
                <a:latin typeface="Palatino Linotype"/>
              </a:rPr>
              <a:t>Its objective is to help students appreciate each vocation and remain open to God’s call.</a:t>
            </a:r>
            <a:endParaRPr/>
          </a:p>
        </p:txBody>
      </p:sp>
      <p:pic>
        <p:nvPicPr>
          <p:cNvPr id="84" name="Picture 5" descr=""/>
          <p:cNvPicPr/>
          <p:nvPr/>
        </p:nvPicPr>
        <p:blipFill>
          <a:blip r:embed="rId1"/>
          <a:stretch/>
        </p:blipFill>
        <p:spPr>
          <a:xfrm>
            <a:off x="4145400" y="6262560"/>
            <a:ext cx="937080" cy="518760"/>
          </a:xfrm>
          <a:prstGeom prst="rect">
            <a:avLst/>
          </a:prstGeom>
          <a:ln>
            <a:noFill/>
          </a:ln>
        </p:spPr>
      </p:pic>
      <p:pic>
        <p:nvPicPr>
          <p:cNvPr id="85" name="Picture 6" descr=""/>
          <p:cNvPicPr/>
          <p:nvPr/>
        </p:nvPicPr>
        <p:blipFill>
          <a:blip r:embed="rId2"/>
          <a:stretch/>
        </p:blipFill>
        <p:spPr>
          <a:xfrm>
            <a:off x="291960" y="965160"/>
            <a:ext cx="3642480" cy="4297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Shape 1"/>
          <p:cNvSpPr txBox="1"/>
          <p:nvPr/>
        </p:nvSpPr>
        <p:spPr>
          <a:xfrm>
            <a:off x="457200" y="5112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Our Topics Today</a:t>
            </a:r>
            <a:endParaRPr/>
          </a:p>
        </p:txBody>
      </p:sp>
      <p:sp>
        <p:nvSpPr>
          <p:cNvPr id="87" name="CustomShape 2"/>
          <p:cNvSpPr/>
          <p:nvPr/>
        </p:nvSpPr>
        <p:spPr>
          <a:xfrm>
            <a:off x="3728880" y="1158120"/>
            <a:ext cx="5089680" cy="4631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The </a:t>
            </a:r>
            <a:r>
              <a:rPr i="1" lang="en-US" sz="3000" strike="noStrike">
                <a:solidFill>
                  <a:srgbClr val="000000"/>
                </a:solidFill>
                <a:latin typeface="Palatino Linotype"/>
              </a:rPr>
              <a:t>need</a:t>
            </a: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 for vocations to priesthood, religious life, and holy marriage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The </a:t>
            </a:r>
            <a:r>
              <a:rPr i="1" lang="en-US" sz="3000" strike="noStrike">
                <a:solidFill>
                  <a:srgbClr val="000000"/>
                </a:solidFill>
                <a:latin typeface="Palatino Linotype"/>
              </a:rPr>
              <a:t>meaning</a:t>
            </a: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 of vocation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i="1" lang="en-US" sz="3000" strike="noStrike">
                <a:solidFill>
                  <a:srgbClr val="000000"/>
                </a:solidFill>
                <a:latin typeface="Palatino Linotype"/>
              </a:rPr>
              <a:t>Why</a:t>
            </a: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 a vocations curriculum?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Format and features of Vocation Lessons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Sample lessons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88" name="Picture 2" descr=""/>
          <p:cNvPicPr/>
          <p:nvPr/>
        </p:nvPicPr>
        <p:blipFill>
          <a:blip r:embed="rId1"/>
          <a:stretch/>
        </p:blipFill>
        <p:spPr>
          <a:xfrm>
            <a:off x="345600" y="1285920"/>
            <a:ext cx="3230640" cy="42001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>
                <p:childTnLst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7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" dur="2000"/>
                                        <p:tgtEl>
                                          <p:spTgt spid="87">
                                            <p:txEl>
                                              <p:pRg st="0" end="7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72" end="9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" dur="2000"/>
                                        <p:tgtEl>
                                          <p:spTgt spid="87">
                                            <p:txEl>
                                              <p:pRg st="72" end="9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96" end="1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2000"/>
                                        <p:tgtEl>
                                          <p:spTgt spid="87">
                                            <p:txEl>
                                              <p:pRg st="96" end="1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24" end="1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" dur="2000"/>
                                        <p:tgtEl>
                                          <p:spTgt spid="87">
                                            <p:txEl>
                                              <p:pRg st="124" end="1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64" end="17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1" dur="2000"/>
                                        <p:tgtEl>
                                          <p:spTgt spid="87">
                                            <p:txEl>
                                              <p:pRg st="164" end="17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Vocations in the U.S.</a:t>
            </a:r>
            <a:endParaRPr/>
          </a:p>
        </p:txBody>
      </p:sp>
      <p:sp>
        <p:nvSpPr>
          <p:cNvPr id="90" name="CustomShape 2"/>
          <p:cNvSpPr/>
          <p:nvPr/>
        </p:nvSpPr>
        <p:spPr>
          <a:xfrm>
            <a:off x="630000" y="1417680"/>
            <a:ext cx="8188560" cy="458496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Catholic population continues to rise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The number of religious sisters has declined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The number of priests has declined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Number of seminarians same for 20 years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Sacramental marriage misunderstood 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Diocese of XXXXXX: </a:t>
            </a:r>
            <a:r>
              <a:rPr lang="en-US" sz="3000" strike="noStrike">
                <a:solidFill>
                  <a:srgbClr val="ff0000"/>
                </a:solidFill>
                <a:latin typeface="Palatino Linotype"/>
              </a:rPr>
              <a:t>XXX,000 Catholics in over XXX parishes, with only XXX active diocesan priests.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32" dur="indefinite" restart="never" nodeType="tmRoot">
          <p:childTnLst>
            <p:seq>
              <p:cTn id="33" dur="indefinite" nodeType="mainSeq">
                <p:childTnLst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8" dur="2000"/>
                                        <p:tgtEl>
                                          <p:spTgt spid="90">
                                            <p:txEl>
                                              <p:pRg st="0" end="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8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3" dur="2000"/>
                                        <p:tgtEl>
                                          <p:spTgt spid="90">
                                            <p:txEl>
                                              <p:pRg st="38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83" end="1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8" dur="2000"/>
                                        <p:tgtEl>
                                          <p:spTgt spid="90">
                                            <p:txEl>
                                              <p:pRg st="83" end="1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18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3" dur="2000"/>
                                        <p:tgtEl>
                                          <p:spTgt spid="90">
                                            <p:txEl>
                                              <p:pRg st="118" end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58" end="19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8" dur="2000"/>
                                        <p:tgtEl>
                                          <p:spTgt spid="90">
                                            <p:txEl>
                                              <p:pRg st="158" end="19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94" end="2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3" dur="2000"/>
                                        <p:tgtEl>
                                          <p:spTgt spid="90">
                                            <p:txEl>
                                              <p:pRg st="194" end="2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CustomShape 1"/>
          <p:cNvSpPr/>
          <p:nvPr/>
        </p:nvSpPr>
        <p:spPr>
          <a:xfrm>
            <a:off x="4267080" y="1015920"/>
            <a:ext cx="4845960" cy="4631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Key Concept: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Discipleship as Fundamental Identity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92" name="Picture 7" descr=""/>
          <p:cNvPicPr/>
          <p:nvPr/>
        </p:nvPicPr>
        <p:blipFill>
          <a:blip r:embed="rId1"/>
          <a:stretch/>
        </p:blipFill>
        <p:spPr>
          <a:xfrm>
            <a:off x="431280" y="528840"/>
            <a:ext cx="3794760" cy="5216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64" dur="indefinite" restart="never" nodeType="tmRoot">
          <p:childTnLst>
            <p:seq>
              <p:cTn id="65" dur="indefinite" nodeType="mainSeq">
                <p:childTnLst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0" dur="2000"/>
                                        <p:tgtEl>
                                          <p:spTgt spid="91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>
                                            <p:txEl>
                                              <p:pRg st="1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5" dur="2000"/>
                                        <p:tgtEl>
                                          <p:spTgt spid="91">
                                            <p:txEl>
                                              <p:pRg st="13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4114800" y="751680"/>
            <a:ext cx="4845960" cy="48952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VOCATION: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4800" strike="noStrike">
                <a:solidFill>
                  <a:srgbClr val="000000"/>
                </a:solidFill>
                <a:latin typeface="Palatino Linotype"/>
              </a:rPr>
              <a:t>How</a:t>
            </a: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 You Follow Jesus 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3200" strike="noStrike">
                <a:solidFill>
                  <a:srgbClr val="000000"/>
                </a:solidFill>
                <a:latin typeface="Palatino Linotype"/>
              </a:rPr>
              <a:t>~ Or ~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Your Primary Mission in Life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94" name="Picture 3" descr=""/>
          <p:cNvPicPr/>
          <p:nvPr/>
        </p:nvPicPr>
        <p:blipFill>
          <a:blip r:embed="rId1"/>
          <a:stretch/>
        </p:blipFill>
        <p:spPr>
          <a:xfrm>
            <a:off x="330120" y="792360"/>
            <a:ext cx="3733560" cy="468288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6" dur="indefinite" restart="never" nodeType="tmRoot">
          <p:childTnLst>
            <p:seq>
              <p:cTn id="77" dur="indefinite" nodeType="mainSeq">
                <p:childTnLst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2" dur="2000"/>
                                        <p:tgtEl>
                                          <p:spTgt spid="93">
                                            <p:txEl>
                                              <p:p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10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7" dur="2000"/>
                                        <p:tgtEl>
                                          <p:spTgt spid="93">
                                            <p:txEl>
                                              <p:pRg st="10" end="3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2" end="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2" dur="2000"/>
                                        <p:tgtEl>
                                          <p:spTgt spid="93">
                                            <p:txEl>
                                              <p:pRg st="32" end="3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>
                                            <p:txEl>
                                              <p:pRg st="39" end="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7" dur="2000"/>
                                        <p:tgtEl>
                                          <p:spTgt spid="93">
                                            <p:txEl>
                                              <p:pRg st="39" end="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CustomShape 1"/>
          <p:cNvSpPr/>
          <p:nvPr/>
        </p:nvSpPr>
        <p:spPr>
          <a:xfrm>
            <a:off x="4114800" y="1015920"/>
            <a:ext cx="4845960" cy="46310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Key Concept: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Discernment Always Follows Discipleship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96" name="Picture 2" descr=""/>
          <p:cNvPicPr/>
          <p:nvPr/>
        </p:nvPicPr>
        <p:blipFill>
          <a:blip r:embed="rId1"/>
          <a:stretch/>
        </p:blipFill>
        <p:spPr>
          <a:xfrm>
            <a:off x="304920" y="304920"/>
            <a:ext cx="3724920" cy="55875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98" dur="indefinite" restart="never" nodeType="tmRoot">
          <p:childTnLst>
            <p:seq>
              <p:cTn id="99" dur="indefinite" nodeType="mainSeq">
                <p:childTnLst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4" dur="2000"/>
                                        <p:tgtEl>
                                          <p:spTgt spid="95">
                                            <p:txEl>
                                              <p:p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13" end="5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9" dur="2000"/>
                                        <p:tgtEl>
                                          <p:spTgt spid="95">
                                            <p:txEl>
                                              <p:pRg st="13" end="5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1" descr=""/>
          <p:cNvPicPr/>
          <p:nvPr/>
        </p:nvPicPr>
        <p:blipFill>
          <a:blip r:embed="rId1"/>
          <a:stretch/>
        </p:blipFill>
        <p:spPr>
          <a:xfrm>
            <a:off x="365760" y="1301400"/>
            <a:ext cx="3830040" cy="4266000"/>
          </a:xfrm>
          <a:prstGeom prst="rect">
            <a:avLst/>
          </a:prstGeom>
          <a:ln>
            <a:noFill/>
          </a:ln>
        </p:spPr>
      </p:pic>
      <p:sp>
        <p:nvSpPr>
          <p:cNvPr id="98" name="TextShape 1"/>
          <p:cNvSpPr txBox="1"/>
          <p:nvPr/>
        </p:nvSpPr>
        <p:spPr>
          <a:xfrm>
            <a:off x="457200" y="274680"/>
            <a:ext cx="8229240" cy="903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 Lessons – Student Goals</a:t>
            </a:r>
            <a:endParaRPr/>
          </a:p>
        </p:txBody>
      </p:sp>
      <p:sp>
        <p:nvSpPr>
          <p:cNvPr id="99" name="CustomShape 2"/>
          <p:cNvSpPr/>
          <p:nvPr/>
        </p:nvSpPr>
        <p:spPr>
          <a:xfrm>
            <a:off x="4307760" y="1301400"/>
            <a:ext cx="4632480" cy="4701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Understand that holiness is the first vocation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Thoroughly understand each vocation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Have the tools to discern God’s call later in life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Be open to God’s will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110" dur="indefinite" restart="never" nodeType="tmRoot">
          <p:childTnLst>
            <p:seq>
              <p:cTn id="111" dur="indefinite" nodeType="mainSeq">
                <p:childTnLst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0" end="4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6" dur="2000"/>
                                        <p:tgtEl>
                                          <p:spTgt spid="99">
                                            <p:txEl>
                                              <p:pRg st="0" end="4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47" end="8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1" dur="2000"/>
                                        <p:tgtEl>
                                          <p:spTgt spid="99">
                                            <p:txEl>
                                              <p:pRg st="47" end="8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83" end="1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6" dur="2000"/>
                                        <p:tgtEl>
                                          <p:spTgt spid="99">
                                            <p:txEl>
                                              <p:pRg st="83" end="1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st="134" end="15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2000"/>
                                        <p:tgtEl>
                                          <p:spTgt spid="99">
                                            <p:txEl>
                                              <p:pRg st="134" end="15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ustomShape 1"/>
          <p:cNvSpPr/>
          <p:nvPr/>
        </p:nvSpPr>
        <p:spPr>
          <a:xfrm>
            <a:off x="4114800" y="853560"/>
            <a:ext cx="4845960" cy="479340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algn="ctr">
              <a:lnSpc>
                <a:spcPct val="100000"/>
              </a:lnSpc>
            </a:pPr>
            <a:r>
              <a:rPr lang="en-US" sz="4800" strike="noStrike">
                <a:solidFill>
                  <a:srgbClr val="000000"/>
                </a:solidFill>
                <a:latin typeface="Palatino Linotype"/>
              </a:rPr>
              <a:t>Beyond Education</a:t>
            </a:r>
            <a:endParaRPr/>
          </a:p>
          <a:p>
            <a:pPr algn="ctr">
              <a:lnSpc>
                <a:spcPct val="100000"/>
              </a:lnSpc>
            </a:pPr>
            <a:r>
              <a:rPr i="1" lang="en-US" sz="4800" strike="noStrike">
                <a:solidFill>
                  <a:srgbClr val="000000"/>
                </a:solidFill>
                <a:latin typeface="Palatino Linotype"/>
              </a:rPr>
              <a:t>to 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4800" strike="noStrike" u="sng">
                <a:solidFill>
                  <a:srgbClr val="000000"/>
                </a:solidFill>
                <a:latin typeface="Palatino Linotype"/>
              </a:rPr>
              <a:t>Formation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01" name="Picture 1" descr=""/>
          <p:cNvPicPr/>
          <p:nvPr/>
        </p:nvPicPr>
        <p:blipFill>
          <a:blip r:embed="rId1"/>
          <a:stretch/>
        </p:blipFill>
        <p:spPr>
          <a:xfrm>
            <a:off x="821880" y="497880"/>
            <a:ext cx="3207240" cy="536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32" dur="indefinite" restart="never" nodeType="tmRoot">
          <p:childTnLst>
            <p:seq>
              <p:cTn id="133" dur="indefinite" nodeType="mainSeq">
                <p:childTnLst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8" dur="2000"/>
                                        <p:tgtEl>
                                          <p:spTgt spid="100">
                                            <p:txEl>
                                              <p:pRg st="0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7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3" dur="2000"/>
                                        <p:tgtEl>
                                          <p:spTgt spid="100">
                                            <p:txEl>
                                              <p:pRg st="17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8" dur="2000"/>
                                        <p:tgtEl>
                                          <p:spTgt spid="100">
                                            <p:txEl>
                                              <p:pRg st="21" end="3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243720" y="365760"/>
            <a:ext cx="8717040" cy="135108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 algn="ctr">
              <a:lnSpc>
                <a:spcPct val="100000"/>
              </a:lnSpc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Goal:</a:t>
            </a:r>
            <a:endParaRPr/>
          </a:p>
          <a:p>
            <a:pPr algn="ctr">
              <a:lnSpc>
                <a:spcPct val="100000"/>
              </a:lnSpc>
            </a:pP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 </a:t>
            </a:r>
            <a:r>
              <a:rPr lang="en-US" sz="3000" strike="noStrike">
                <a:solidFill>
                  <a:srgbClr val="000000"/>
                </a:solidFill>
                <a:latin typeface="Palatino Linotype"/>
              </a:rPr>
              <a:t>Foster Appreciation &amp; Respect for Each Vocation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  <p:pic>
        <p:nvPicPr>
          <p:cNvPr id="103" name="Picture 2" descr=""/>
          <p:cNvPicPr/>
          <p:nvPr/>
        </p:nvPicPr>
        <p:blipFill>
          <a:blip r:embed="rId1"/>
          <a:stretch/>
        </p:blipFill>
        <p:spPr>
          <a:xfrm>
            <a:off x="0" y="2120760"/>
            <a:ext cx="9143640" cy="2595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49" dur="indefinite" restart="never" nodeType="tmRoot">
          <p:childTnLst>
            <p:seq>
              <p:cTn id="150" dur="indefinite" nodeType="mainSeq">
                <p:childTnLst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5" dur="2000"/>
                                        <p:tgtEl>
                                          <p:spTgt spid="102">
                                            <p:txEl>
                                              <p:pRg st="0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6" end="5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0" dur="2000"/>
                                        <p:tgtEl>
                                          <p:spTgt spid="102">
                                            <p:txEl>
                                              <p:pRg st="6" end="5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extShape 1"/>
          <p:cNvSpPr txBox="1"/>
          <p:nvPr/>
        </p:nvSpPr>
        <p:spPr>
          <a:xfrm>
            <a:off x="457200" y="274680"/>
            <a:ext cx="8229240" cy="903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 Lessons – Structure</a:t>
            </a:r>
            <a:endParaRPr/>
          </a:p>
        </p:txBody>
      </p:sp>
      <p:sp>
        <p:nvSpPr>
          <p:cNvPr id="105" name="CustomShape 2"/>
          <p:cNvSpPr/>
          <p:nvPr/>
        </p:nvSpPr>
        <p:spPr>
          <a:xfrm>
            <a:off x="528480" y="1271880"/>
            <a:ext cx="8157960" cy="4701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One unit per grade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Every grade has six elements: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A lesson on </a:t>
            </a: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Marriage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A lesson on </a:t>
            </a: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Priesthood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A lesson on </a:t>
            </a: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Religious Life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A lesson on </a:t>
            </a: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Discernment</a:t>
            </a: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 (or “God's Call”)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Assessment</a:t>
            </a: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 (homework or test)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b="1" lang="en-US" sz="2900" strike="noStrike">
                <a:solidFill>
                  <a:srgbClr val="000000"/>
                </a:solidFill>
                <a:latin typeface="Palatino Linotype"/>
              </a:rPr>
              <a:t>Family Feature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Can be taught as a unit or stand-alone lessons</a:t>
            </a:r>
            <a:endParaRPr/>
          </a:p>
        </p:txBody>
      </p:sp>
    </p:spTree>
  </p:cSld>
  <p:timing>
    <p:tnLst>
      <p:par>
        <p:cTn id="161" dur="indefinite" restart="never" nodeType="tmRoot">
          <p:childTnLst>
            <p:seq>
              <p:cTn id="162" dur="indefinite" nodeType="mainSeq">
                <p:childTnLst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0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67" dur="2000"/>
                                        <p:tgtEl>
                                          <p:spTgt spid="105">
                                            <p:txEl>
                                              <p:pRg st="0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9" end="4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2" dur="2000"/>
                                        <p:tgtEl>
                                          <p:spTgt spid="105">
                                            <p:txEl>
                                              <p:pRg st="19" end="4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49" end="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5" dur="2000"/>
                                        <p:tgtEl>
                                          <p:spTgt spid="105">
                                            <p:txEl>
                                              <p:pRg st="49" end="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70" end="9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8" dur="2000"/>
                                        <p:tgtEl>
                                          <p:spTgt spid="105">
                                            <p:txEl>
                                              <p:pRg st="70" end="9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93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1" dur="2000"/>
                                        <p:tgtEl>
                                          <p:spTgt spid="105">
                                            <p:txEl>
                                              <p:pRg st="93" end="1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20" end="16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4" dur="2000"/>
                                        <p:tgtEl>
                                          <p:spTgt spid="105">
                                            <p:txEl>
                                              <p:pRg st="120" end="16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62" end="19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7" dur="2000"/>
                                        <p:tgtEl>
                                          <p:spTgt spid="105">
                                            <p:txEl>
                                              <p:pRg st="162" end="19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192" end="2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0" dur="2000"/>
                                        <p:tgtEl>
                                          <p:spTgt spid="105">
                                            <p:txEl>
                                              <p:pRg st="192" end="2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>
                                            <p:txEl>
                                              <p:pRg st="207" end="2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5" dur="2000"/>
                                        <p:tgtEl>
                                          <p:spTgt spid="105">
                                            <p:txEl>
                                              <p:pRg st="207" end="25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Shape 1"/>
          <p:cNvSpPr txBox="1"/>
          <p:nvPr/>
        </p:nvSpPr>
        <p:spPr>
          <a:xfrm>
            <a:off x="457200" y="274680"/>
            <a:ext cx="8229240" cy="903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 Lessons – Format</a:t>
            </a:r>
            <a:endParaRPr/>
          </a:p>
        </p:txBody>
      </p:sp>
      <p:sp>
        <p:nvSpPr>
          <p:cNvPr id="107" name="CustomShape 2"/>
          <p:cNvSpPr/>
          <p:nvPr/>
        </p:nvSpPr>
        <p:spPr>
          <a:xfrm>
            <a:off x="1320840" y="1301400"/>
            <a:ext cx="6796800" cy="4701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100% online at </a:t>
            </a:r>
            <a:r>
              <a:rPr lang="en-US" sz="2900" strike="noStrike" u="sng">
                <a:solidFill>
                  <a:srgbClr val="000000"/>
                </a:solidFill>
                <a:latin typeface="Palatino Linotype"/>
              </a:rPr>
              <a:t>vocationlessons.com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Works on smart boards, tablets, and phones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Printable PDFs available for every lesson—a teacher version and student version</a:t>
            </a:r>
            <a:endParaRPr/>
          </a:p>
        </p:txBody>
      </p:sp>
    </p:spTree>
  </p:cSld>
  <p:timing>
    <p:tnLst>
      <p:par>
        <p:cTn id="196" dur="indefinite" restart="never" nodeType="tmRoot">
          <p:childTnLst>
            <p:seq>
              <p:cTn id="197" dur="indefinite" nodeType="mainSeq">
                <p:childTnLst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2" dur="2000"/>
                                        <p:tgtEl>
                                          <p:spTgt spid="107">
                                            <p:txEl>
                                              <p:pRg st="0" end="3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35" end="7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07" dur="2000"/>
                                        <p:tgtEl>
                                          <p:spTgt spid="107">
                                            <p:txEl>
                                              <p:pRg st="35" end="7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78" end="15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2" dur="2000"/>
                                        <p:tgtEl>
                                          <p:spTgt spid="107">
                                            <p:txEl>
                                              <p:pRg st="78" end="15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Shape 1"/>
          <p:cNvSpPr txBox="1"/>
          <p:nvPr/>
        </p:nvSpPr>
        <p:spPr>
          <a:xfrm>
            <a:off x="457200" y="274680"/>
            <a:ext cx="8229240" cy="90360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 Lessons – Features</a:t>
            </a:r>
            <a:endParaRPr/>
          </a:p>
        </p:txBody>
      </p:sp>
      <p:sp>
        <p:nvSpPr>
          <p:cNvPr id="109" name="CustomShape 2"/>
          <p:cNvSpPr/>
          <p:nvPr/>
        </p:nvSpPr>
        <p:spPr>
          <a:xfrm>
            <a:off x="1239480" y="1301400"/>
            <a:ext cx="7182720" cy="4701240"/>
          </a:xfrm>
          <a:prstGeom prst="rect">
            <a:avLst/>
          </a:prstGeom>
          <a:noFill/>
          <a:ln w="9360">
            <a:noFill/>
          </a:ln>
        </p:spPr>
        <p:style>
          <a:lnRef idx="0"/>
          <a:fillRef idx="0"/>
          <a:effectRef idx="0"/>
          <a:fontRef idx="minor"/>
        </p:style>
        <p:txBody>
          <a:bodyPr lIns="92160" rIns="92160" tIns="46080" bIns="46080"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Lecture notes for teachers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Original stories 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Student worksheets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Class games and activities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Visual art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Videos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Music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2900" strike="noStrike">
                <a:solidFill>
                  <a:srgbClr val="000000"/>
                </a:solidFill>
                <a:latin typeface="Palatino Linotype"/>
              </a:rPr>
              <a:t>Prayer</a:t>
            </a:r>
            <a:endParaRPr/>
          </a:p>
        </p:txBody>
      </p:sp>
    </p:spTree>
  </p:cSld>
  <p:timing>
    <p:tnLst>
      <p:par>
        <p:cTn id="213" dur="indefinite" restart="never" nodeType="tmRoot">
          <p:childTnLst>
            <p:seq>
              <p:cTn id="214" dur="indefinite" nodeType="mainSeq">
                <p:childTnLst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0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9" dur="2000"/>
                                        <p:tgtEl>
                                          <p:spTgt spid="109">
                                            <p:txEl>
                                              <p:pRg st="0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27" end="4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4" dur="2000"/>
                                        <p:tgtEl>
                                          <p:spTgt spid="109">
                                            <p:txEl>
                                              <p:pRg st="27" end="4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45" end="6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29" dur="2000"/>
                                        <p:tgtEl>
                                          <p:spTgt spid="109">
                                            <p:txEl>
                                              <p:pRg st="45" end="6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64" end="9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4" dur="2000"/>
                                        <p:tgtEl>
                                          <p:spTgt spid="109">
                                            <p:txEl>
                                              <p:pRg st="64" end="9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91" end="10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39" dur="2000"/>
                                        <p:tgtEl>
                                          <p:spTgt spid="109">
                                            <p:txEl>
                                              <p:pRg st="91" end="10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02" end="10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4" dur="2000"/>
                                        <p:tgtEl>
                                          <p:spTgt spid="109">
                                            <p:txEl>
                                              <p:pRg st="102" end="10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09" end="1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49" dur="2000"/>
                                        <p:tgtEl>
                                          <p:spTgt spid="109">
                                            <p:txEl>
                                              <p:pRg st="109" end="1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>
                                            <p:txEl>
                                              <p:pRg st="115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54" dur="2000"/>
                                        <p:tgtEl>
                                          <p:spTgt spid="109">
                                            <p:txEl>
                                              <p:pRg st="115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p>
            <a:pPr algn="ctr">
              <a:lnSpc>
                <a:spcPct val="100000"/>
              </a:lnSpc>
            </a:pPr>
            <a:r>
              <a:rPr lang="en-US" sz="4400" strike="noStrike">
                <a:solidFill>
                  <a:srgbClr val="000000"/>
                </a:solidFill>
                <a:latin typeface="Palatino Linotype"/>
              </a:rPr>
              <a:t>Vocation Lessons - Takeaways </a:t>
            </a:r>
            <a:endParaRPr/>
          </a:p>
        </p:txBody>
      </p:sp>
      <p:sp>
        <p:nvSpPr>
          <p:cNvPr id="111" name="CustomShape 2"/>
          <p:cNvSpPr/>
          <p:nvPr/>
        </p:nvSpPr>
        <p:spPr>
          <a:xfrm>
            <a:off x="741600" y="1601280"/>
            <a:ext cx="7755840" cy="405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/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200" strike="noStrike">
                <a:solidFill>
                  <a:srgbClr val="000000"/>
                </a:solidFill>
                <a:latin typeface="Palatino Linotype"/>
              </a:rPr>
              <a:t>Discerning one’s vocation is a critical life skill for Catholic students.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200" strike="noStrike">
                <a:solidFill>
                  <a:srgbClr val="000000"/>
                </a:solidFill>
                <a:latin typeface="Palatino Linotype"/>
              </a:rPr>
              <a:t>Diocese of XXXXXXX access codes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800" strike="noStrike">
                <a:solidFill>
                  <a:srgbClr val="000000"/>
                </a:solidFill>
                <a:latin typeface="Palatino Linotype"/>
              </a:rPr>
              <a:t>Teachers: </a:t>
            </a:r>
            <a:r>
              <a:rPr lang="en-US" sz="2800" strike="noStrike">
                <a:solidFill>
                  <a:srgbClr val="ff0000"/>
                </a:solidFill>
                <a:latin typeface="Palatino Linotype"/>
              </a:rPr>
              <a:t>[teacher_access_code]</a:t>
            </a:r>
            <a:endParaRPr/>
          </a:p>
          <a:p>
            <a:pPr lvl="1">
              <a:lnSpc>
                <a:spcPct val="100000"/>
              </a:lnSpc>
              <a:buFont typeface="Calibri"/>
              <a:buAutoNum type="arabicPeriod"/>
            </a:pPr>
            <a:r>
              <a:rPr lang="en-US" sz="2800" strike="noStrike">
                <a:solidFill>
                  <a:srgbClr val="000000"/>
                </a:solidFill>
                <a:latin typeface="Palatino Linotype"/>
              </a:rPr>
              <a:t>Students: </a:t>
            </a:r>
            <a:r>
              <a:rPr lang="en-US" sz="2800" strike="noStrike">
                <a:solidFill>
                  <a:srgbClr val="ff0000"/>
                </a:solidFill>
                <a:latin typeface="Palatino Linotype"/>
              </a:rPr>
              <a:t>[student_access_code]</a:t>
            </a:r>
            <a:endParaRPr/>
          </a:p>
          <a:p>
            <a:pPr>
              <a:lnSpc>
                <a:spcPct val="100000"/>
              </a:lnSpc>
              <a:buFont typeface="Calibri"/>
              <a:buAutoNum type="arabicPeriod"/>
            </a:pPr>
            <a:r>
              <a:rPr lang="en-US" sz="3200" strike="noStrike">
                <a:solidFill>
                  <a:srgbClr val="000000"/>
                </a:solidFill>
                <a:latin typeface="Palatino Linotype"/>
              </a:rPr>
              <a:t>National Vocation Awareness Week is November 1-7, 2015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255" dur="indefinite" restart="never" nodeType="tmRoot">
          <p:childTnLst>
            <p:seq>
              <p:cTn id="256" dur="indefinite" nodeType="mainSeq">
                <p:childTnLst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1" dur="2000"/>
                                        <p:tgtEl>
                                          <p:spTgt spid="111">
                                            <p:txEl>
                                              <p:pRg st="0" end="7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74" end="10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6" dur="2000"/>
                                        <p:tgtEl>
                                          <p:spTgt spid="111">
                                            <p:txEl>
                                              <p:pRg st="74" end="10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06" end="13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69" dur="2000"/>
                                        <p:tgtEl>
                                          <p:spTgt spid="111">
                                            <p:txEl>
                                              <p:pRg st="106" end="13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38" end="17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2" dur="2000"/>
                                        <p:tgtEl>
                                          <p:spTgt spid="111">
                                            <p:txEl>
                                              <p:pRg st="138" end="17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170" end="2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77" dur="2000"/>
                                        <p:tgtEl>
                                          <p:spTgt spid="111">
                                            <p:txEl>
                                              <p:pRg st="170" end="2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